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638E-4218-4CCD-AFD5-4FF5DFDB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06AA8-E100-4D42-B816-D146D34E0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1BF0-3688-43E0-B6E6-95E52A18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460E-2504-4AEF-BCAD-CC03E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AF47-89B2-46BB-88C3-DAACBE5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14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A62B-4477-4E68-979B-E8FAF3FB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9DF7B-8656-4003-A089-EA73C7C84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75F8-F7A2-4C3F-B62A-3E8C6701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73DD-21D3-44D6-8D18-D5235421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18D4-3708-406B-BD5B-AF4786EC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8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4C8F3-2AF0-4331-A858-3C036B12A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03454-32CA-49CD-ACAB-7ABD84D4C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4D4A-A36D-4D03-8862-7D9CDCC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2E2BA-BCDD-4FFB-A88D-6466002C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A8C6-28D2-4727-B9B5-E158321C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6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A6A3-F308-4F8C-B94A-9E0F02ED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DE74F-16D5-49E3-8622-0263AC9E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78900-33E4-4ACD-97BB-4B73728F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897C-DCFA-46B4-94E2-7E09CC71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A0E6-4342-4149-90D5-415B5B81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20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8211-4C40-4F1E-B25C-20A1F8E3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174E-351A-403A-A415-A743F9B2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5A721-038D-48CF-9B71-03B192BA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CD0A-5163-4DAA-BE28-16976C2B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7C92-8D45-4924-A415-0EB0677C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17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2565-9C07-4A85-838C-3F22F220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17DF-FEEB-4A92-B049-751945CE7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74074-5C53-44C4-A330-D26357DF0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B4E6B-CCB9-4245-9093-BA5F1D30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F128-0995-42CC-9E63-5561DF16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EBFE-4AC0-4B5E-8018-5A5082BF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3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6B3E-0E55-4D23-A676-78F5102A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14CD-3459-47F0-8ECF-A40D5689B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A046F-7973-4944-B759-30930B49A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9BC0-4AD0-4067-9C16-4B370436A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D1C0C-C748-49CC-B2D1-47C57993A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E43BF-CACA-4486-B572-B7D242B5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2CA07-3F35-4EC3-AA7D-4AF91890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794AF-11E6-41EA-A9DD-98B5AC9A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04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2A64-2736-465A-8E41-806E196C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1C7BC-0C10-44ED-9961-BF30269D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668A0-E11A-4D48-8279-ABF98CF2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14F3-285F-4521-91FA-8587E0B6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10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EED60-46AA-4319-A41E-AF836B64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4493E-39AA-4D95-84E9-F6AA9FEF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F243A-1CF7-46D1-A7BC-3609F54E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24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4239-338A-4FA1-916D-F63B3392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F4F8-3B0E-4ABD-BD4A-DBC12CE4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C68BD-FED6-4179-B7F1-0FB32258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F6ED5-07A4-4127-8640-302B2466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E33D5-55BC-441C-BB3E-69F0C16B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7A021-DB80-4796-9D05-E74C67FE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4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001D-33DD-4503-9A20-2F8E96D5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7BC3E-0E4A-4169-94AB-EDC26A197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FD77B-52EE-4C7B-AB39-DBA000C81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0313C-2F15-4241-B2CB-1F17D054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476F-4E75-413E-BEE3-1DA4895A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BE89E-B15F-4896-84F8-1A8FE236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65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F331A-DE47-40CA-AA9E-B3118942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B58EC-C192-4C01-AD05-34E861E57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C256-2D57-44FB-B556-2076B816A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F5B3-1D61-4EB4-ACCD-8FA067D31B31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0212-DCF7-486C-92E3-1D63853E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CE88-2593-4C85-A8E1-22A704DE0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FF9A-5D53-4243-911A-C0612E364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5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FB48-86F7-45B3-BEAA-F782751A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" y="731519"/>
            <a:ext cx="10357104" cy="277844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01293-5FFD-478A-8005-8E8BF4C9F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THEORIES OF SELLING ">
            <a:extLst>
              <a:ext uri="{FF2B5EF4-FFF2-40B4-BE49-F238E27FC236}">
                <a16:creationId xmlns:a16="http://schemas.microsoft.com/office/drawing/2014/main" id="{C8E14EC7-379A-4742-A922-0CE5B761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20"/>
            <a:ext cx="12192000" cy="68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0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ED47-A66F-44E9-9355-43DC89F8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Inducing Action:• Experienced sales personnel do not close until the prospect is fully convinced of the merits of the prop...">
            <a:extLst>
              <a:ext uri="{FF2B5EF4-FFF2-40B4-BE49-F238E27FC236}">
                <a16:creationId xmlns:a16="http://schemas.microsoft.com/office/drawing/2014/main" id="{60D0D9DA-9989-426F-A080-C9FF079CD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6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5410-8D6F-4FFD-A5FC-7B13023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Building Satisfaction:• The sales person should reassure the customer that his buying decision is correct and that sales p...">
            <a:extLst>
              <a:ext uri="{FF2B5EF4-FFF2-40B4-BE49-F238E27FC236}">
                <a16:creationId xmlns:a16="http://schemas.microsoft.com/office/drawing/2014/main" id="{AD5B1F74-24BF-476F-B2F9-968504134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F9B0-2A87-4D16-ABEC-E8E19E75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“Right Set of Circumstances” Theory Of Selling• Summed up as “Everything Was Right for The Sale.”• Situation Response Theo...">
            <a:extLst>
              <a:ext uri="{FF2B5EF4-FFF2-40B4-BE49-F238E27FC236}">
                <a16:creationId xmlns:a16="http://schemas.microsoft.com/office/drawing/2014/main" id="{49A287C6-CBE7-42B0-B482-0DEA1EB9F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3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CEF3-73E6-42DF-9A17-92FD8F06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“Right Set of Circumstances” Theory Of Selling• The set of circumstances includes factors external &amp; internal to  the pros...">
            <a:extLst>
              <a:ext uri="{FF2B5EF4-FFF2-40B4-BE49-F238E27FC236}">
                <a16:creationId xmlns:a16="http://schemas.microsoft.com/office/drawing/2014/main" id="{B9350092-68CF-4D43-A243-C96826DB8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0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6BC4-422F-4CA6-9446-A9C3795C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84B6-EA0F-423D-8541-57F22058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40" name="Picture 4" descr="The ‘’Buying Formula’’ Theory• The name ‘’buying formula’’ has been given by E.K.  Strong.• It emphasizes the buyer’s side...">
            <a:extLst>
              <a:ext uri="{FF2B5EF4-FFF2-40B4-BE49-F238E27FC236}">
                <a16:creationId xmlns:a16="http://schemas.microsoft.com/office/drawing/2014/main" id="{097BE11B-61C8-4B6D-B26B-36B72975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2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35D3-8060-402C-9BBA-DCEBD4DE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2EF8-7C8E-4839-BB46-BE733403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Reduced to its simplest form, the mental processes involvedin a purchase are     Need(or                        Solution  ...">
            <a:extLst>
              <a:ext uri="{FF2B5EF4-FFF2-40B4-BE49-F238E27FC236}">
                <a16:creationId xmlns:a16="http://schemas.microsoft.com/office/drawing/2014/main" id="{2458E2FA-C8DF-4CF1-A214-85CD2D55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7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BE39-1C84-4396-B0F7-6BD6717E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After adding the fourth element, it becomes Need                  Solution               Purchase   Satisfaction ">
            <a:extLst>
              <a:ext uri="{FF2B5EF4-FFF2-40B4-BE49-F238E27FC236}">
                <a16:creationId xmlns:a16="http://schemas.microsoft.com/office/drawing/2014/main" id="{3C7D3C0F-07C4-4F3B-AEC0-16B10F64A8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5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F20C-B7AF-4FA4-9C40-88BA0595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After modification in the solution and satisfaction, thebuying formula becomes              Product/Service   Purchase    ...">
            <a:extLst>
              <a:ext uri="{FF2B5EF4-FFF2-40B4-BE49-F238E27FC236}">
                <a16:creationId xmlns:a16="http://schemas.microsoft.com/office/drawing/2014/main" id="{AA63BAC1-144E-464E-9360-907B533C9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1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DDCA-C7E9-4CE2-8FAD-373A3BCF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1246-4449-4C8F-A2D9-ADE71CB7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After adding adequacy and pleasant feelings, itbecomes          Pleasant feelings                      Product/Service    ...">
            <a:extLst>
              <a:ext uri="{FF2B5EF4-FFF2-40B4-BE49-F238E27FC236}">
                <a16:creationId xmlns:a16="http://schemas.microsoft.com/office/drawing/2014/main" id="{1719EBFB-DA8F-48A5-868E-3007652A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1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1EBF-C601-4C5F-AF62-B27339B2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AAE9-4022-410C-A17D-ACF1C166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• if sales to new prospects are desired, every element  in the formula should be presented.• developing new uses is compar...">
            <a:extLst>
              <a:ext uri="{FF2B5EF4-FFF2-40B4-BE49-F238E27FC236}">
                <a16:creationId xmlns:a16="http://schemas.microsoft.com/office/drawing/2014/main" id="{1B5518F0-16E2-43A0-A2AC-B3C12BCE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1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D7CE-C3DD-4CCF-A629-1931D9FB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HEORIES OF SELLINGSelling is considered as an art by some and a science by others.This has produced two contrasting app...">
            <a:extLst>
              <a:ext uri="{FF2B5EF4-FFF2-40B4-BE49-F238E27FC236}">
                <a16:creationId xmlns:a16="http://schemas.microsoft.com/office/drawing/2014/main" id="{C0DC44AF-7779-4517-AAE7-B6EE510B5B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7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EBE9-D97A-4F83-B1EA-96CC0F99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• Developed using stimuli-response model.• Sophisticated and advanced version of the “Right set of  circumstances” theory. ">
            <a:extLst>
              <a:ext uri="{FF2B5EF4-FFF2-40B4-BE49-F238E27FC236}">
                <a16:creationId xmlns:a16="http://schemas.microsoft.com/office/drawing/2014/main" id="{E811B8E0-DEE8-4CF2-8D85-F00EF92DD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8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A4AC-D852-4214-87D4-F17A4DD0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E089-C0F0-454E-8600-90B2F1B9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Requires 4 essential elements-1: Drive-A strong internal stimulus.2: Cues-Weak stimuli when the buyers respond.o Triggerin...">
            <a:extLst>
              <a:ext uri="{FF2B5EF4-FFF2-40B4-BE49-F238E27FC236}">
                <a16:creationId xmlns:a16="http://schemas.microsoft.com/office/drawing/2014/main" id="{CE59F454-35C2-4DDE-BBC7-07D2DE9D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0FC3-F20D-4089-BEDA-50DB75E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0" name="Picture 2" descr="3: Response- What does the buyer do?4: Reinforcement- Event that strengthens the buyer’s response tendency. ">
            <a:extLst>
              <a:ext uri="{FF2B5EF4-FFF2-40B4-BE49-F238E27FC236}">
                <a16:creationId xmlns:a16="http://schemas.microsoft.com/office/drawing/2014/main" id="{C8AD9598-642A-4C15-8E4E-6D6FA416F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0C6D-E688-4AFB-B5BD-A7450C2F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95B0-1C72-479D-9AFB-D4F3B6D0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Equation:                   B=P*D*K*VB=ResponseP=Predisposition (inward response tendency)D=Present drive levelK=Inventive...">
            <a:extLst>
              <a:ext uri="{FF2B5EF4-FFF2-40B4-BE49-F238E27FC236}">
                <a16:creationId xmlns:a16="http://schemas.microsoft.com/office/drawing/2014/main" id="{5D0B1028-9C8F-49C3-B810-7250B07F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CCCC-B623-465E-942B-2F594378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B5F91-3AE5-4BC3-914A-A7C53D14D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80" name="Picture 4" descr="• When a product’s potential satisfaction to the  buyer (K) yields rewards, reinforcement occurs.• When P is positive, K i...">
            <a:extLst>
              <a:ext uri="{FF2B5EF4-FFF2-40B4-BE49-F238E27FC236}">
                <a16:creationId xmlns:a16="http://schemas.microsoft.com/office/drawing/2014/main" id="{14F9B737-0672-4006-8216-2E0B0DE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1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1FF3-1C56-4525-B667-4B98C9D1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our Theories of SellingAIDAS“Right set of circumstances”“Buying Formula”“Behavioral Equation” ">
            <a:extLst>
              <a:ext uri="{FF2B5EF4-FFF2-40B4-BE49-F238E27FC236}">
                <a16:creationId xmlns:a16="http://schemas.microsoft.com/office/drawing/2014/main" id="{2D2F8813-9A55-4E5B-9470-D449F83137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E662-CFD7-46AA-BEF6-0BB2702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• AIDAS and “Right Set Of Circumstances” are seller  oriented theories.• “Buying Formula” theory of selling is Buyer  orie...">
            <a:extLst>
              <a:ext uri="{FF2B5EF4-FFF2-40B4-BE49-F238E27FC236}">
                <a16:creationId xmlns:a16="http://schemas.microsoft.com/office/drawing/2014/main" id="{412EC5F2-307B-49A9-A9B1-A7CC743C7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1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AFCA-9B66-4458-8268-6677B303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8943-49E7-4989-A586-400FF1DE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AIDAS ">
            <a:extLst>
              <a:ext uri="{FF2B5EF4-FFF2-40B4-BE49-F238E27FC236}">
                <a16:creationId xmlns:a16="http://schemas.microsoft.com/office/drawing/2014/main" id="{2E74AD09-E3D4-48C5-871D-4DF18699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4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2F3E-143E-4509-BE9D-CEE92ED2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AIDAS theory of selling• A-Securing attention.• I-Gaining Interest.• D-Kindling desire.• A-Inducing Action.• S-Building Sa...">
            <a:extLst>
              <a:ext uri="{FF2B5EF4-FFF2-40B4-BE49-F238E27FC236}">
                <a16:creationId xmlns:a16="http://schemas.microsoft.com/office/drawing/2014/main" id="{D703857F-3B15-42F2-BD2F-EF5A3B10C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8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B82D-64D2-475C-B4B9-DD9C2063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Securing attention:• In order to put the prospect into a receptive state of  mind, the first few minutes of the interview ...">
            <a:extLst>
              <a:ext uri="{FF2B5EF4-FFF2-40B4-BE49-F238E27FC236}">
                <a16:creationId xmlns:a16="http://schemas.microsoft.com/office/drawing/2014/main" id="{FB0498B6-3DEC-40B2-B2C4-6159F364E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8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C021-D8E1-4AE1-A9B0-32FA9794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Gaining Interest:• Some sales people develop contagious enthusiasm for the product or a sample. ">
            <a:extLst>
              <a:ext uri="{FF2B5EF4-FFF2-40B4-BE49-F238E27FC236}">
                <a16:creationId xmlns:a16="http://schemas.microsoft.com/office/drawing/2014/main" id="{D8A43507-9C13-404E-92CC-095C297DA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8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B7DA-FF2B-4440-9D90-3A2C257F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Kindling Desire:• Obstacles must be faced and  ways     found   to     get    around  them. Objections need answering  to ...">
            <a:extLst>
              <a:ext uri="{FF2B5EF4-FFF2-40B4-BE49-F238E27FC236}">
                <a16:creationId xmlns:a16="http://schemas.microsoft.com/office/drawing/2014/main" id="{3948C6C9-D7F2-4D5B-ABA3-A4C05EE6E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Harjot Kaur</dc:creator>
  <cp:lastModifiedBy>Harjot Kaur</cp:lastModifiedBy>
  <cp:revision>5</cp:revision>
  <dcterms:created xsi:type="dcterms:W3CDTF">2020-10-26T17:04:20Z</dcterms:created>
  <dcterms:modified xsi:type="dcterms:W3CDTF">2020-10-26T17:45:30Z</dcterms:modified>
</cp:coreProperties>
</file>